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6" r:id="rId25"/>
    <p:sldId id="307"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2"/>
    <p:restoredTop sz="85227"/>
  </p:normalViewPr>
  <p:slideViewPr>
    <p:cSldViewPr snapToGrid="0" snapToObjects="1">
      <p:cViewPr>
        <p:scale>
          <a:sx n="99" d="100"/>
          <a:sy n="99" d="100"/>
        </p:scale>
        <p:origin x="336" y="8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fontScale="92500"/>
          </a:bodyPr>
          <a:lstStyle/>
          <a:p>
            <a:r>
              <a:rPr lang="en-US" altLang="zh-CN" sz="2200" dirty="0">
                <a:solidFill>
                  <a:schemeClr val="accent3">
                    <a:lumMod val="25000"/>
                  </a:schemeClr>
                </a:solidFill>
                <a:latin typeface="Abadi"/>
              </a:rPr>
              <a:t>1: Calculate the number of launches on each site</a:t>
            </a:r>
          </a:p>
          <a:p>
            <a:r>
              <a:rPr lang="en-US" altLang="zh-CN" sz="2200" dirty="0">
                <a:solidFill>
                  <a:schemeClr val="accent3">
                    <a:lumMod val="25000"/>
                  </a:schemeClr>
                </a:solidFill>
                <a:latin typeface="Abadi"/>
              </a:rPr>
              <a:t>2: Calculate the number and occurrence of each orbit</a:t>
            </a:r>
          </a:p>
          <a:p>
            <a:r>
              <a:rPr lang="en-US" altLang="zh-CN" sz="2200" dirty="0">
                <a:solidFill>
                  <a:schemeClr val="accent3">
                    <a:lumMod val="25000"/>
                  </a:schemeClr>
                </a:solidFill>
                <a:latin typeface="Abadi"/>
              </a:rPr>
              <a:t>3: Calculate the number and </a:t>
            </a:r>
            <a:r>
              <a:rPr lang="en-US" altLang="zh-CN" sz="2200" dirty="0" err="1">
                <a:solidFill>
                  <a:schemeClr val="accent3">
                    <a:lumMod val="25000"/>
                  </a:schemeClr>
                </a:solidFill>
                <a:latin typeface="Abadi"/>
              </a:rPr>
              <a:t>occurence</a:t>
            </a:r>
            <a:r>
              <a:rPr lang="en-US" altLang="zh-CN" sz="2200" dirty="0">
                <a:solidFill>
                  <a:schemeClr val="accent3">
                    <a:lumMod val="25000"/>
                  </a:schemeClr>
                </a:solidFill>
                <a:latin typeface="Abadi"/>
              </a:rPr>
              <a:t> of mission outcome per orbit type</a:t>
            </a:r>
          </a:p>
          <a:p>
            <a:r>
              <a:rPr lang="en-US" altLang="zh-CN" sz="2200" dirty="0">
                <a:solidFill>
                  <a:schemeClr val="accent3">
                    <a:lumMod val="25000"/>
                  </a:schemeClr>
                </a:solidFill>
                <a:latin typeface="Abadi"/>
              </a:rPr>
              <a:t>4: Create a landing outcome label from Outcome column</a:t>
            </a:r>
          </a:p>
          <a:p>
            <a:endParaRPr lang="en-US" altLang="zh-CN" sz="1700" dirty="0">
              <a:solidFill>
                <a:schemeClr val="accent3">
                  <a:lumMod val="25000"/>
                </a:schemeClr>
              </a:solidFill>
              <a:latin typeface="Abadi"/>
            </a:endParaRPr>
          </a:p>
          <a:p>
            <a:r>
              <a:rPr lang="en-US" sz="1700" dirty="0">
                <a:solidFill>
                  <a:schemeClr val="accent3">
                    <a:lumMod val="25000"/>
                  </a:schemeClr>
                </a:solidFill>
                <a:latin typeface="Abadi"/>
              </a:rPr>
              <a:t>https://</a:t>
            </a:r>
            <a:r>
              <a:rPr lang="en-US" sz="1700" dirty="0" err="1">
                <a:solidFill>
                  <a:schemeClr val="accent3">
                    <a:lumMod val="25000"/>
                  </a:schemeClr>
                </a:solidFill>
                <a:latin typeface="Abadi"/>
              </a:rPr>
              <a:t>github.com</a:t>
            </a:r>
            <a:r>
              <a:rPr lang="en-US" sz="1700" dirty="0">
                <a:solidFill>
                  <a:schemeClr val="accent3">
                    <a:lumMod val="25000"/>
                  </a:schemeClr>
                </a:solidFill>
                <a:latin typeface="Abadi"/>
              </a:rPr>
              <a:t>/</a:t>
            </a:r>
            <a:r>
              <a:rPr lang="en-US" sz="1700" dirty="0" err="1">
                <a:solidFill>
                  <a:schemeClr val="accent3">
                    <a:lumMod val="25000"/>
                  </a:schemeClr>
                </a:solidFill>
                <a:latin typeface="Abadi"/>
              </a:rPr>
              <a:t>kingfroglao</a:t>
            </a:r>
            <a:r>
              <a:rPr lang="en-US" sz="1700" dirty="0">
                <a:solidFill>
                  <a:schemeClr val="accent3">
                    <a:lumMod val="25000"/>
                  </a:schemeClr>
                </a:solidFill>
                <a:latin typeface="Abadi"/>
              </a:rPr>
              <a:t>/</a:t>
            </a:r>
            <a:r>
              <a:rPr lang="en-US" sz="1700" dirty="0" err="1">
                <a:solidFill>
                  <a:schemeClr val="accent3">
                    <a:lumMod val="25000"/>
                  </a:schemeClr>
                </a:solidFill>
                <a:latin typeface="Abadi"/>
              </a:rPr>
              <a:t>Coursera_IBM</a:t>
            </a:r>
            <a:r>
              <a:rPr lang="en-US" sz="1700" dirty="0">
                <a:solidFill>
                  <a:schemeClr val="accent3">
                    <a:lumMod val="25000"/>
                  </a:schemeClr>
                </a:solidFill>
                <a:latin typeface="Abadi"/>
              </a:rPr>
              <a:t>-Data-Science/blob/main/Applied%20Data%20Science%20Capstone/Data%20wrangling.ipynb</a:t>
            </a:r>
          </a:p>
          <a:p>
            <a:endParaRPr lang="en-US" sz="2400" dirty="0">
              <a:solidFill>
                <a:schemeClr val="accent3">
                  <a:lumMod val="25000"/>
                </a:schemeClr>
              </a:solidFill>
              <a:latin typeface="Abadi"/>
            </a:endParaRPr>
          </a:p>
          <a:p>
            <a:endParaRPr lang="en-US" sz="1700" dirty="0"/>
          </a:p>
        </p:txBody>
      </p:sp>
      <p:pic>
        <p:nvPicPr>
          <p:cNvPr id="2" name="图片 1" descr="表格&#10;&#10;描述已自动生成">
            <a:extLst>
              <a:ext uri="{FF2B5EF4-FFF2-40B4-BE49-F238E27FC236}">
                <a16:creationId xmlns:a16="http://schemas.microsoft.com/office/drawing/2014/main" id="{58EB368A-3992-3942-EE57-4D95CB1BF875}"/>
              </a:ext>
            </a:extLst>
          </p:cNvPr>
          <p:cNvPicPr>
            <a:picLocks noChangeAspect="1"/>
          </p:cNvPicPr>
          <p:nvPr/>
        </p:nvPicPr>
        <p:blipFill>
          <a:blip r:embed="rId2"/>
          <a:stretch>
            <a:fillRect/>
          </a:stretch>
        </p:blipFill>
        <p:spPr>
          <a:xfrm>
            <a:off x="5792119" y="1615961"/>
            <a:ext cx="6703762" cy="3301602"/>
          </a:xfrm>
          <a:prstGeom prst="rect">
            <a:avLst/>
          </a:prstGeom>
        </p:spPr>
      </p:pic>
      <p:sp>
        <p:nvSpPr>
          <p:cNvPr id="17" name="Freeform: Shape 1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gn="l"/>
            <a:r>
              <a:rPr lang="en-US" altLang="zh-CN" sz="1800" dirty="0">
                <a:solidFill>
                  <a:schemeClr val="accent3">
                    <a:lumMod val="25000"/>
                  </a:schemeClr>
                </a:solidFill>
                <a:latin typeface="Abadi" panose="020B0604020104020204" pitchFamily="34" charset="0"/>
              </a:rPr>
              <a:t>The scatter plot was used to visualize the relationship between the '</a:t>
            </a:r>
            <a:r>
              <a:rPr lang="en-US" altLang="zh-CN" sz="1800" dirty="0" err="1">
                <a:solidFill>
                  <a:schemeClr val="accent3">
                    <a:lumMod val="25000"/>
                  </a:schemeClr>
                </a:solidFill>
                <a:latin typeface="Abadi" panose="020B0604020104020204" pitchFamily="34" charset="0"/>
              </a:rPr>
              <a:t>FlightNumber</a:t>
            </a:r>
            <a:r>
              <a:rPr lang="en-US" altLang="zh-CN" sz="1800" dirty="0">
                <a:solidFill>
                  <a:schemeClr val="accent3">
                    <a:lumMod val="25000"/>
                  </a:schemeClr>
                </a:solidFill>
                <a:latin typeface="Abadi" panose="020B0604020104020204" pitchFamily="34" charset="0"/>
              </a:rPr>
              <a:t>' (representing sequential launch attempts) and '</a:t>
            </a:r>
            <a:r>
              <a:rPr lang="en-US" altLang="zh-CN" sz="1800" dirty="0" err="1">
                <a:solidFill>
                  <a:schemeClr val="accent3">
                    <a:lumMod val="25000"/>
                  </a:schemeClr>
                </a:solidFill>
                <a:latin typeface="Abadi" panose="020B0604020104020204" pitchFamily="34" charset="0"/>
              </a:rPr>
              <a:t>PayloadMass</a:t>
            </a:r>
            <a:r>
              <a:rPr lang="en-US" altLang="zh-CN" sz="1800" dirty="0">
                <a:solidFill>
                  <a:schemeClr val="accent3">
                    <a:lumMod val="25000"/>
                  </a:schemeClr>
                </a:solidFill>
                <a:latin typeface="Abadi" panose="020B0604020104020204" pitchFamily="34" charset="0"/>
              </a:rPr>
              <a:t>', overlaid with the outcome of each launch. This plot allowed us to infer that with increasing flight numbers and decreasing payload mass, the likelihood of successful first stage landing seems to increase.</a:t>
            </a:r>
          </a:p>
          <a:p>
            <a:pPr algn="l"/>
            <a:r>
              <a:rPr lang="en-US" altLang="zh-CN" sz="1800" dirty="0">
                <a:solidFill>
                  <a:schemeClr val="accent3">
                    <a:lumMod val="25000"/>
                  </a:schemeClr>
                </a:solidFill>
                <a:latin typeface="Abadi" panose="020B0604020104020204" pitchFamily="34" charset="0"/>
              </a:rPr>
              <a:t>The bar chart was then utilized to show the success rate of each orbit type. This helped us understand the variance in success rate among different orbits, offering insights into which orbits have higher probabilities of successful launches. Both of these charts were instrumental in visualizing key aspects of the launch data and interpreting the factors contributing to launch success.</a:t>
            </a:r>
          </a:p>
          <a:p>
            <a:pPr>
              <a:lnSpc>
                <a:spcPct val="100000"/>
              </a:lnSpc>
              <a:spcBef>
                <a:spcPts val="1400"/>
              </a:spcBef>
            </a:pPr>
            <a:r>
              <a:rPr lang="en-US" sz="1200" dirty="0">
                <a:solidFill>
                  <a:schemeClr val="accent3">
                    <a:lumMod val="25000"/>
                  </a:schemeClr>
                </a:solidFill>
                <a:latin typeface="Abadi" panose="020B0604020104020204" pitchFamily="34" charset="0"/>
              </a:rPr>
              <a:t>https://</a:t>
            </a:r>
            <a:r>
              <a:rPr lang="en-US" sz="1200" dirty="0" err="1">
                <a:solidFill>
                  <a:schemeClr val="accent3">
                    <a:lumMod val="25000"/>
                  </a:schemeClr>
                </a:solidFill>
                <a:latin typeface="Abadi" panose="020B0604020104020204" pitchFamily="34" charset="0"/>
              </a:rPr>
              <a:t>github.com</a:t>
            </a: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kingfroglao</a:t>
            </a: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Coursera_IBM</a:t>
            </a:r>
            <a:r>
              <a:rPr lang="en-US" sz="1200" dirty="0">
                <a:solidFill>
                  <a:schemeClr val="accent3">
                    <a:lumMod val="25000"/>
                  </a:schemeClr>
                </a:solidFill>
                <a:latin typeface="Abadi" panose="020B0604020104020204" pitchFamily="34" charset="0"/>
              </a:rPr>
              <a:t>-Data-Science/blob/main/Applied%20Data%20Science%20Capstone/EDA%20with%20Data%20Visualization.ipynb</a:t>
            </a: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图片 1">
            <a:extLst>
              <a:ext uri="{FF2B5EF4-FFF2-40B4-BE49-F238E27FC236}">
                <a16:creationId xmlns:a16="http://schemas.microsoft.com/office/drawing/2014/main" id="{87457972-72A9-FE03-1A00-3D8488A1B51B}"/>
              </a:ext>
            </a:extLst>
          </p:cNvPr>
          <p:cNvPicPr>
            <a:picLocks noChangeAspect="1"/>
          </p:cNvPicPr>
          <p:nvPr/>
        </p:nvPicPr>
        <p:blipFill>
          <a:blip r:embed="rId3"/>
          <a:stretch>
            <a:fillRect/>
          </a:stretch>
        </p:blipFill>
        <p:spPr>
          <a:xfrm>
            <a:off x="1421567" y="4563266"/>
            <a:ext cx="7772400" cy="166312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Retrieved unique launch site names.</a:t>
            </a:r>
          </a:p>
          <a:p>
            <a:pPr>
              <a:lnSpc>
                <a:spcPct val="100000"/>
              </a:lnSpc>
              <a:spcBef>
                <a:spcPts val="1400"/>
              </a:spcBef>
            </a:pPr>
            <a:r>
              <a:rPr lang="en-US" sz="1800" dirty="0">
                <a:solidFill>
                  <a:schemeClr val="accent3">
                    <a:lumMod val="25000"/>
                  </a:schemeClr>
                </a:solidFill>
                <a:latin typeface="Abadi"/>
              </a:rPr>
              <a:t>Displayed 5 records of launch sites starting with 'CCA’.</a:t>
            </a:r>
          </a:p>
          <a:p>
            <a:pPr>
              <a:lnSpc>
                <a:spcPct val="100000"/>
              </a:lnSpc>
              <a:spcBef>
                <a:spcPts val="1400"/>
              </a:spcBef>
            </a:pPr>
            <a:r>
              <a:rPr lang="en-US" sz="1800" dirty="0">
                <a:solidFill>
                  <a:schemeClr val="accent3">
                    <a:lumMod val="25000"/>
                  </a:schemeClr>
                </a:solidFill>
                <a:latin typeface="Abadi"/>
              </a:rPr>
              <a:t>Calculated total payload mass for NASA's CRS launches.</a:t>
            </a:r>
          </a:p>
          <a:p>
            <a:pPr>
              <a:lnSpc>
                <a:spcPct val="100000"/>
              </a:lnSpc>
              <a:spcBef>
                <a:spcPts val="1400"/>
              </a:spcBef>
            </a:pPr>
            <a:r>
              <a:rPr lang="en-US" sz="1800" dirty="0">
                <a:solidFill>
                  <a:schemeClr val="accent3">
                    <a:lumMod val="25000"/>
                  </a:schemeClr>
                </a:solidFill>
                <a:latin typeface="Abadi"/>
              </a:rPr>
              <a:t>Found average payload mass for booster version F9 v1.1.</a:t>
            </a:r>
          </a:p>
          <a:p>
            <a:pPr>
              <a:lnSpc>
                <a:spcPct val="100000"/>
              </a:lnSpc>
              <a:spcBef>
                <a:spcPts val="1400"/>
              </a:spcBef>
            </a:pPr>
            <a:r>
              <a:rPr lang="en-US" sz="1800" dirty="0">
                <a:solidFill>
                  <a:schemeClr val="accent3">
                    <a:lumMod val="25000"/>
                  </a:schemeClr>
                </a:solidFill>
                <a:latin typeface="Abadi"/>
              </a:rPr>
              <a:t>Determined date of first successful ground pad landing.</a:t>
            </a:r>
          </a:p>
          <a:p>
            <a:pPr>
              <a:lnSpc>
                <a:spcPct val="100000"/>
              </a:lnSpc>
              <a:spcBef>
                <a:spcPts val="1400"/>
              </a:spcBef>
            </a:pPr>
            <a:r>
              <a:rPr lang="en-US" sz="1800" dirty="0">
                <a:solidFill>
                  <a:schemeClr val="accent3">
                    <a:lumMod val="25000"/>
                  </a:schemeClr>
                </a:solidFill>
                <a:latin typeface="Abadi"/>
              </a:rPr>
              <a:t>Listed boosters are successful in drone ship landings with payload mass between 4000-6000.</a:t>
            </a:r>
          </a:p>
          <a:p>
            <a:pPr>
              <a:lnSpc>
                <a:spcPct val="100000"/>
              </a:lnSpc>
              <a:spcBef>
                <a:spcPts val="1400"/>
              </a:spcBef>
            </a:pPr>
            <a:r>
              <a:rPr lang="en-US" sz="1800" dirty="0">
                <a:solidFill>
                  <a:schemeClr val="accent3">
                    <a:lumMod val="25000"/>
                  </a:schemeClr>
                </a:solidFill>
                <a:latin typeface="Abadi"/>
              </a:rPr>
              <a:t>Calculated total successful and failed mission </a:t>
            </a:r>
            <a:r>
              <a:rPr lang="en-US" sz="1800" dirty="0" err="1">
                <a:solidFill>
                  <a:schemeClr val="accent3">
                    <a:lumMod val="25000"/>
                  </a:schemeClr>
                </a:solidFill>
                <a:latin typeface="Abadi"/>
              </a:rPr>
              <a:t>outcomes.Identified</a:t>
            </a:r>
            <a:r>
              <a:rPr lang="en-US" sz="1800" dirty="0">
                <a:solidFill>
                  <a:schemeClr val="accent3">
                    <a:lumMod val="25000"/>
                  </a:schemeClr>
                </a:solidFill>
                <a:latin typeface="Abadi"/>
              </a:rPr>
              <a:t> booster versions carrying the maximum payload mass.</a:t>
            </a:r>
          </a:p>
          <a:p>
            <a:pPr>
              <a:lnSpc>
                <a:spcPct val="100000"/>
              </a:lnSpc>
              <a:spcBef>
                <a:spcPts val="1400"/>
              </a:spcBef>
            </a:pPr>
            <a:r>
              <a:rPr lang="en-US" sz="1800" dirty="0">
                <a:solidFill>
                  <a:schemeClr val="accent3">
                    <a:lumMod val="25000"/>
                  </a:schemeClr>
                </a:solidFill>
                <a:latin typeface="Abadi"/>
              </a:rPr>
              <a:t>Displayed records with month, failure landing outcomes in drone ships, booster versions, and launch sites for 2015.</a:t>
            </a:r>
          </a:p>
          <a:p>
            <a:pPr>
              <a:lnSpc>
                <a:spcPct val="100000"/>
              </a:lnSpc>
              <a:spcBef>
                <a:spcPts val="1400"/>
              </a:spcBef>
            </a:pPr>
            <a:r>
              <a:rPr lang="en-US" sz="1800" dirty="0">
                <a:solidFill>
                  <a:schemeClr val="accent3">
                    <a:lumMod val="25000"/>
                  </a:schemeClr>
                </a:solidFill>
                <a:latin typeface="Abadi"/>
              </a:rPr>
              <a:t>Ranked landing outcomes between 2010-06-04 and 2017-03-20 in descending order.</a:t>
            </a:r>
          </a:p>
          <a:p>
            <a:pPr>
              <a:lnSpc>
                <a:spcPct val="100000"/>
              </a:lnSpc>
              <a:spcBef>
                <a:spcPts val="1400"/>
              </a:spcBef>
            </a:pPr>
            <a:r>
              <a:rPr lang="en-US" sz="1600" dirty="0"/>
              <a:t>https://</a:t>
            </a:r>
            <a:r>
              <a:rPr lang="en-US" sz="1600" dirty="0" err="1"/>
              <a:t>github.com</a:t>
            </a:r>
            <a:r>
              <a:rPr lang="en-US" sz="1600" dirty="0"/>
              <a:t>/</a:t>
            </a:r>
            <a:r>
              <a:rPr lang="en-US" sz="1600" dirty="0" err="1"/>
              <a:t>kingfroglao</a:t>
            </a:r>
            <a:r>
              <a:rPr lang="en-US" sz="1600" dirty="0"/>
              <a:t>/</a:t>
            </a:r>
            <a:r>
              <a:rPr lang="en-US" sz="1600" dirty="0" err="1"/>
              <a:t>Coursera_IBM</a:t>
            </a:r>
            <a:r>
              <a:rPr lang="en-US" sz="1600" dirty="0"/>
              <a:t>-Data-Science/blob/main/Applied%20Data%20Science%20Capstone/EDA%20with%20SQL.ipynb</a:t>
            </a:r>
          </a:p>
          <a:p>
            <a:endParaRPr lang="en-US" sz="3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Autofit/>
          </a:bodyPr>
          <a:lstStyle/>
          <a:p>
            <a:pPr lvl="1">
              <a:lnSpc>
                <a:spcPct val="100000"/>
              </a:lnSpc>
              <a:spcBef>
                <a:spcPts val="1400"/>
              </a:spcBef>
            </a:pPr>
            <a:r>
              <a:rPr lang="en-US" dirty="0">
                <a:solidFill>
                  <a:schemeClr val="accent3">
                    <a:lumMod val="25000"/>
                  </a:schemeClr>
                </a:solidFill>
                <a:latin typeface="Abadi" panose="020B0604020104020204" pitchFamily="34" charset="0"/>
              </a:rPr>
              <a:t>We added annotations to all launch sites on a folium map, integrating various map elements to represent the success or failure of launches at each location. The 'launch outcomes' were assigned to two classes, 0 for failure and 1 for success, which helped us to distinguish launch sites with relatively high success rates using color-coded marker clusters. Furthermore, we calculated the proximity of each launch site to its surrounding features, investigating their proximity to railways, highways, or coastlines, and their distance from cities.</a:t>
            </a:r>
            <a:endParaRPr lang="en-US" dirty="0">
              <a:latin typeface="Abadi" panose="020B0604020104020204" pitchFamily="34" charset="0"/>
            </a:endParaRPr>
          </a:p>
          <a:p>
            <a:r>
              <a:rPr lang="en-US" sz="1800" dirty="0">
                <a:latin typeface="Abadi" panose="020B0604020104020204" pitchFamily="34" charset="0"/>
              </a:rPr>
              <a:t>https://</a:t>
            </a:r>
            <a:r>
              <a:rPr lang="en-US" sz="1800" dirty="0" err="1">
                <a:latin typeface="Abadi" panose="020B0604020104020204" pitchFamily="34" charset="0"/>
              </a:rPr>
              <a:t>github.com</a:t>
            </a:r>
            <a:r>
              <a:rPr lang="en-US" sz="1800" dirty="0">
                <a:latin typeface="Abadi" panose="020B0604020104020204" pitchFamily="34" charset="0"/>
              </a:rPr>
              <a:t>/</a:t>
            </a:r>
            <a:r>
              <a:rPr lang="en-US" sz="1800" dirty="0" err="1">
                <a:latin typeface="Abadi" panose="020B0604020104020204" pitchFamily="34" charset="0"/>
              </a:rPr>
              <a:t>kingfroglao</a:t>
            </a:r>
            <a:r>
              <a:rPr lang="en-US" sz="1800" dirty="0">
                <a:latin typeface="Abadi" panose="020B0604020104020204" pitchFamily="34" charset="0"/>
              </a:rPr>
              <a:t>/</a:t>
            </a:r>
            <a:r>
              <a:rPr lang="en-US" sz="1800" dirty="0" err="1">
                <a:latin typeface="Abadi" panose="020B0604020104020204" pitchFamily="34" charset="0"/>
              </a:rPr>
              <a:t>Coursera_IBM</a:t>
            </a:r>
            <a:r>
              <a:rPr lang="en-US" sz="1800" dirty="0">
                <a:latin typeface="Abadi" panose="020B0604020104020204" pitchFamily="34" charset="0"/>
              </a:rPr>
              <a:t>-Data-Science/blob/main/Applied%20Data%20Science%20Capstone/Interactive%20Visual%20Analytics%20with%20Folium.ipynb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providing a comprehensive view of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constructed to depict the total number of launches from specific sites, providing a visual breakdown of launch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scatter plots to illustrate the relationship between the launch outcomes and payload mass (Kg) for various booster versions. These plots offer valuable insights into how these two parameters interact.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initiated the process by loading the data through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then proceeded with data transformation, followed by a split into training and testing sets. With this prepared data, we constructed various machine learning models and fine-tuned their hyperparameters utilizing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served as our key evaluation metric throughout the modeling process. To enhance the performance of our models, we employed feature engineering techniques and refined our algorithm parameters.</a:t>
            </a:r>
          </a:p>
          <a:p>
            <a:pPr>
              <a:lnSpc>
                <a:spcPct val="100000"/>
              </a:lnSpc>
              <a:spcBef>
                <a:spcPts val="1400"/>
              </a:spcBef>
            </a:pPr>
            <a:r>
              <a:rPr lang="en-US" sz="2200" dirty="0">
                <a:solidFill>
                  <a:schemeClr val="accent3">
                    <a:lumMod val="25000"/>
                  </a:schemeClr>
                </a:solidFill>
                <a:latin typeface="Abadi" panose="020B0604020104020204" pitchFamily="34" charset="0"/>
              </a:rPr>
              <a:t>Upon completion of these iterative processes, we successfully identified the best-performing classification model for our dataset.</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kingfroglao</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Coursera_IBM</a:t>
            </a:r>
            <a:r>
              <a:rPr lang="en-US" sz="2200" dirty="0">
                <a:solidFill>
                  <a:schemeClr val="accent3">
                    <a:lumMod val="25000"/>
                  </a:schemeClr>
                </a:solidFill>
                <a:latin typeface="Abadi" panose="020B0604020104020204" pitchFamily="34" charset="0"/>
              </a:rPr>
              <a:t>-Data-Science/blob/main/Applied%20Data%20Science%20Capstone/%20Machine%20Learning%20Prediction%20lab.ipynb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a:extLst>
              <a:ext uri="{FF2B5EF4-FFF2-40B4-BE49-F238E27FC236}">
                <a16:creationId xmlns:a16="http://schemas.microsoft.com/office/drawing/2014/main" id="{35230776-86E1-E39D-0EFB-642473A223C4}"/>
              </a:ext>
            </a:extLst>
          </p:cNvPr>
          <p:cNvPicPr>
            <a:picLocks noChangeAspect="1"/>
          </p:cNvPicPr>
          <p:nvPr/>
        </p:nvPicPr>
        <p:blipFill>
          <a:blip r:embed="rId4"/>
          <a:stretch>
            <a:fillRect/>
          </a:stretch>
        </p:blipFill>
        <p:spPr>
          <a:xfrm>
            <a:off x="734028" y="3692398"/>
            <a:ext cx="3886200" cy="2635469"/>
          </a:xfrm>
          <a:prstGeom prst="rect">
            <a:avLst/>
          </a:prstGeom>
        </p:spPr>
      </p:pic>
      <p:pic>
        <p:nvPicPr>
          <p:cNvPr id="3" name="图片 2">
            <a:extLst>
              <a:ext uri="{FF2B5EF4-FFF2-40B4-BE49-F238E27FC236}">
                <a16:creationId xmlns:a16="http://schemas.microsoft.com/office/drawing/2014/main" id="{15CC7807-7494-39DA-9B51-E7AD5DB2DF85}"/>
              </a:ext>
            </a:extLst>
          </p:cNvPr>
          <p:cNvPicPr>
            <a:picLocks noChangeAspect="1"/>
          </p:cNvPicPr>
          <p:nvPr/>
        </p:nvPicPr>
        <p:blipFill>
          <a:blip r:embed="rId5"/>
          <a:stretch>
            <a:fillRect/>
          </a:stretch>
        </p:blipFill>
        <p:spPr>
          <a:xfrm>
            <a:off x="5228863" y="3533028"/>
            <a:ext cx="5361974" cy="295420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8351"/>
            <a:ext cx="986798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visual representation, it is evident that a launch site's success rate is positively correlated with its flight volume - the higher the number of flights a launch site conducts, the greater its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a:extLst>
              <a:ext uri="{FF2B5EF4-FFF2-40B4-BE49-F238E27FC236}">
                <a16:creationId xmlns:a16="http://schemas.microsoft.com/office/drawing/2014/main" id="{5C369FF0-9D56-FD72-D1B1-FD6FE8C13780}"/>
              </a:ext>
            </a:extLst>
          </p:cNvPr>
          <p:cNvPicPr>
            <a:picLocks noChangeAspect="1"/>
          </p:cNvPicPr>
          <p:nvPr/>
        </p:nvPicPr>
        <p:blipFill>
          <a:blip r:embed="rId3"/>
          <a:stretch>
            <a:fillRect/>
          </a:stretch>
        </p:blipFill>
        <p:spPr>
          <a:xfrm>
            <a:off x="1256444" y="2467599"/>
            <a:ext cx="8367522" cy="1714364"/>
          </a:xfrm>
          <a:prstGeom prst="rect">
            <a:avLst/>
          </a:prstGeom>
        </p:spPr>
      </p:pic>
      <p:pic>
        <p:nvPicPr>
          <p:cNvPr id="6" name="图片 5">
            <a:extLst>
              <a:ext uri="{FF2B5EF4-FFF2-40B4-BE49-F238E27FC236}">
                <a16:creationId xmlns:a16="http://schemas.microsoft.com/office/drawing/2014/main" id="{2ED9029B-472C-E854-3DFF-0644E7CE3DB1}"/>
              </a:ext>
            </a:extLst>
          </p:cNvPr>
          <p:cNvPicPr>
            <a:picLocks noChangeAspect="1"/>
          </p:cNvPicPr>
          <p:nvPr/>
        </p:nvPicPr>
        <p:blipFill>
          <a:blip r:embed="rId4"/>
          <a:stretch>
            <a:fillRect/>
          </a:stretch>
        </p:blipFill>
        <p:spPr>
          <a:xfrm>
            <a:off x="1554005" y="4392289"/>
            <a:ext cx="7772400" cy="165964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08286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see that different launch sites have different success rates.  CCAFS LC-40, has a success rate of 60 %, while  KSC LC-39A and VAFB SLC 4E has a success rate of 77%.</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图片 1">
            <a:extLst>
              <a:ext uri="{FF2B5EF4-FFF2-40B4-BE49-F238E27FC236}">
                <a16:creationId xmlns:a16="http://schemas.microsoft.com/office/drawing/2014/main" id="{13774EAF-4B03-FEF8-FA2F-12E84DBCA046}"/>
              </a:ext>
            </a:extLst>
          </p:cNvPr>
          <p:cNvPicPr>
            <a:picLocks noChangeAspect="1"/>
          </p:cNvPicPr>
          <p:nvPr/>
        </p:nvPicPr>
        <p:blipFill>
          <a:blip r:embed="rId3"/>
          <a:stretch>
            <a:fillRect/>
          </a:stretch>
        </p:blipFill>
        <p:spPr>
          <a:xfrm>
            <a:off x="735034" y="1648538"/>
            <a:ext cx="10104842" cy="19790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altLang="zh-CN" sz="2200" dirty="0">
                <a:latin typeface="Abadi" panose="020B0604020104020204" pitchFamily="34" charset="0"/>
              </a:rPr>
              <a:t>From the visualization, it is evident that the orbits ES-L1, GEO, HEO, SSO, and VLEO have achieved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1EE2F2D-C102-81D2-3686-678FF05FEC60}"/>
              </a:ext>
            </a:extLst>
          </p:cNvPr>
          <p:cNvPicPr>
            <a:picLocks noChangeAspect="1"/>
          </p:cNvPicPr>
          <p:nvPr/>
        </p:nvPicPr>
        <p:blipFill>
          <a:blip r:embed="rId3"/>
          <a:stretch>
            <a:fillRect/>
          </a:stretch>
        </p:blipFill>
        <p:spPr>
          <a:xfrm>
            <a:off x="4887074" y="208211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following graph illustrates the relationship between Flight Number and Orbit type. It's noticeable that for flights within the Low Earth Orbit (LEO), the success rate seems to correlate with the number of flights. However, for those in the Geosynchronous Transfer Orbit (GTO), no such correlation between the flight number and success rate is evident.</a:t>
            </a:r>
          </a:p>
        </p:txBody>
      </p:sp>
      <p:pic>
        <p:nvPicPr>
          <p:cNvPr id="2" name="图片 1">
            <a:extLst>
              <a:ext uri="{FF2B5EF4-FFF2-40B4-BE49-F238E27FC236}">
                <a16:creationId xmlns:a16="http://schemas.microsoft.com/office/drawing/2014/main" id="{2F996B8D-4D39-63BD-D80E-9242195D6C70}"/>
              </a:ext>
            </a:extLst>
          </p:cNvPr>
          <p:cNvPicPr>
            <a:picLocks noChangeAspect="1"/>
          </p:cNvPicPr>
          <p:nvPr/>
        </p:nvPicPr>
        <p:blipFill>
          <a:blip r:embed="rId3"/>
          <a:stretch>
            <a:fillRect/>
          </a:stretch>
        </p:blipFill>
        <p:spPr>
          <a:xfrm>
            <a:off x="770011" y="1510967"/>
            <a:ext cx="9408457" cy="1918033"/>
          </a:xfrm>
          <a:prstGeom prst="rect">
            <a:avLst/>
          </a:prstGeom>
        </p:spPr>
      </p:pic>
      <p:sp>
        <p:nvSpPr>
          <p:cNvPr id="8" name="Title 1">
            <a:extLst>
              <a:ext uri="{FF2B5EF4-FFF2-40B4-BE49-F238E27FC236}">
                <a16:creationId xmlns:a16="http://schemas.microsoft.com/office/drawing/2014/main" id="{BE1916D2-5F8A-16B7-DF54-EF42D3A5C578}"/>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76807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p:txBody>
      </p:sp>
      <p:pic>
        <p:nvPicPr>
          <p:cNvPr id="2" name="图片 1">
            <a:extLst>
              <a:ext uri="{FF2B5EF4-FFF2-40B4-BE49-F238E27FC236}">
                <a16:creationId xmlns:a16="http://schemas.microsoft.com/office/drawing/2014/main" id="{55A6E562-CA43-5B9B-A07C-194F6F689947}"/>
              </a:ext>
            </a:extLst>
          </p:cNvPr>
          <p:cNvPicPr>
            <a:picLocks noChangeAspect="1"/>
          </p:cNvPicPr>
          <p:nvPr/>
        </p:nvPicPr>
        <p:blipFill>
          <a:blip r:embed="rId3"/>
          <a:stretch>
            <a:fillRect/>
          </a:stretch>
        </p:blipFill>
        <p:spPr>
          <a:xfrm>
            <a:off x="942371" y="1543141"/>
            <a:ext cx="9595713" cy="1880515"/>
          </a:xfrm>
          <a:prstGeom prst="rect">
            <a:avLst/>
          </a:prstGeom>
        </p:spPr>
      </p:pic>
      <p:sp>
        <p:nvSpPr>
          <p:cNvPr id="6" name="Title 1">
            <a:extLst>
              <a:ext uri="{FF2B5EF4-FFF2-40B4-BE49-F238E27FC236}">
                <a16:creationId xmlns:a16="http://schemas.microsoft.com/office/drawing/2014/main" id="{878F5EF4-2BDF-E31A-F67F-A5E8B82AA4A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plot, it is evident that the success rate has consistently risen since 2013, up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图片 1">
            <a:extLst>
              <a:ext uri="{FF2B5EF4-FFF2-40B4-BE49-F238E27FC236}">
                <a16:creationId xmlns:a16="http://schemas.microsoft.com/office/drawing/2014/main" id="{476951CB-B69B-2B44-AB51-536BA3F2BB14}"/>
              </a:ext>
            </a:extLst>
          </p:cNvPr>
          <p:cNvPicPr>
            <a:picLocks noChangeAspect="1"/>
          </p:cNvPicPr>
          <p:nvPr/>
        </p:nvPicPr>
        <p:blipFill>
          <a:blip r:embed="rId3"/>
          <a:stretch>
            <a:fillRect/>
          </a:stretch>
        </p:blipFill>
        <p:spPr>
          <a:xfrm>
            <a:off x="4800033" y="2069757"/>
            <a:ext cx="6621956" cy="32020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图片 1">
            <a:extLst>
              <a:ext uri="{FF2B5EF4-FFF2-40B4-BE49-F238E27FC236}">
                <a16:creationId xmlns:a16="http://schemas.microsoft.com/office/drawing/2014/main" id="{4F74347A-D817-A99D-C01B-A353F77F4933}"/>
              </a:ext>
            </a:extLst>
          </p:cNvPr>
          <p:cNvPicPr>
            <a:picLocks noChangeAspect="1"/>
          </p:cNvPicPr>
          <p:nvPr/>
        </p:nvPicPr>
        <p:blipFill>
          <a:blip r:embed="rId3"/>
          <a:stretch>
            <a:fillRect/>
          </a:stretch>
        </p:blipFill>
        <p:spPr>
          <a:xfrm>
            <a:off x="770010" y="1400036"/>
            <a:ext cx="7772400" cy="43656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图片 1">
            <a:extLst>
              <a:ext uri="{FF2B5EF4-FFF2-40B4-BE49-F238E27FC236}">
                <a16:creationId xmlns:a16="http://schemas.microsoft.com/office/drawing/2014/main" id="{34829535-9089-AFA4-70B7-7418B6B1BDB1}"/>
              </a:ext>
            </a:extLst>
          </p:cNvPr>
          <p:cNvPicPr>
            <a:picLocks noChangeAspect="1"/>
          </p:cNvPicPr>
          <p:nvPr/>
        </p:nvPicPr>
        <p:blipFill>
          <a:blip r:embed="rId3"/>
          <a:stretch>
            <a:fillRect/>
          </a:stretch>
        </p:blipFill>
        <p:spPr>
          <a:xfrm>
            <a:off x="931572" y="2165592"/>
            <a:ext cx="7783200" cy="4060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altLang="zh-CN" i="0" dirty="0">
                <a:effectLst/>
                <a:latin typeface="var(--jp-content-font-family)"/>
              </a:rPr>
              <a:t>Display the total payload mass carried by boosters launched by NASA (CRS)</a:t>
            </a:r>
          </a:p>
          <a:p>
            <a:br>
              <a:rPr lang="en-US" altLang="zh-CN"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图片 1">
            <a:extLst>
              <a:ext uri="{FF2B5EF4-FFF2-40B4-BE49-F238E27FC236}">
                <a16:creationId xmlns:a16="http://schemas.microsoft.com/office/drawing/2014/main" id="{A82F6E12-CA60-33FF-9104-4AA94AB66F4C}"/>
              </a:ext>
            </a:extLst>
          </p:cNvPr>
          <p:cNvPicPr>
            <a:picLocks noChangeAspect="1"/>
          </p:cNvPicPr>
          <p:nvPr/>
        </p:nvPicPr>
        <p:blipFill>
          <a:blip r:embed="rId3"/>
          <a:stretch>
            <a:fillRect/>
          </a:stretch>
        </p:blipFill>
        <p:spPr>
          <a:xfrm>
            <a:off x="770010" y="2629694"/>
            <a:ext cx="7366000" cy="27432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r>
              <a:rPr lang="en-US" altLang="zh-CN" i="0" u="none" strike="noStrike" dirty="0">
                <a:effectLst/>
                <a:latin typeface="-apple-system"/>
              </a:rPr>
              <a:t>Display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图片 1">
            <a:extLst>
              <a:ext uri="{FF2B5EF4-FFF2-40B4-BE49-F238E27FC236}">
                <a16:creationId xmlns:a16="http://schemas.microsoft.com/office/drawing/2014/main" id="{F3BAA610-CA6A-0AB4-D3B1-B06B5923EBA2}"/>
              </a:ext>
            </a:extLst>
          </p:cNvPr>
          <p:cNvPicPr>
            <a:picLocks noChangeAspect="1"/>
          </p:cNvPicPr>
          <p:nvPr/>
        </p:nvPicPr>
        <p:blipFill>
          <a:blip r:embed="rId3"/>
          <a:stretch>
            <a:fillRect/>
          </a:stretch>
        </p:blipFill>
        <p:spPr>
          <a:xfrm>
            <a:off x="978977" y="2342536"/>
            <a:ext cx="8664387" cy="329376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altLang="zh-CN" sz="2400" b="0" u="none" strike="noStrike" dirty="0">
                <a:effectLst/>
                <a:latin typeface="-apple-system"/>
              </a:rPr>
              <a:t>Use min function</a:t>
            </a:r>
            <a:r>
              <a:rPr lang="zh-CN" altLang="en-US" sz="2400" b="0" u="none" strike="noStrike" dirty="0">
                <a:effectLst/>
                <a:latin typeface="-apple-system"/>
              </a:rPr>
              <a:t> </a:t>
            </a:r>
            <a:r>
              <a:rPr lang="en-US" altLang="zh-CN" sz="2400" b="0" u="none" strike="noStrike" dirty="0">
                <a:effectLst/>
                <a:latin typeface="-apple-system"/>
              </a:rPr>
              <a:t>to list the date when the first </a:t>
            </a:r>
            <a:r>
              <a:rPr lang="en-US" altLang="zh-CN" sz="2400" b="0" u="none" strike="noStrike" dirty="0" err="1">
                <a:effectLst/>
                <a:latin typeface="-apple-system"/>
              </a:rPr>
              <a:t>succesful</a:t>
            </a:r>
            <a:r>
              <a:rPr lang="en-US" altLang="zh-CN" sz="2400" b="0" u="none" strike="noStrike" dirty="0">
                <a:effectLst/>
                <a:latin typeface="-apple-system"/>
              </a:rPr>
              <a:t> landing outcome in ground pad was </a:t>
            </a:r>
            <a:r>
              <a:rPr lang="en-US" altLang="zh-CN" sz="2400" b="0" u="none" strike="noStrike" dirty="0" err="1">
                <a:effectLst/>
                <a:latin typeface="-apple-system"/>
              </a:rPr>
              <a:t>acheived</a:t>
            </a:r>
            <a:r>
              <a:rPr lang="en-US" altLang="zh-CN" sz="2400" b="0" u="none" strike="noStrike" dirty="0">
                <a:effectLst/>
                <a:latin typeface="-apple-system"/>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图片 1">
            <a:extLst>
              <a:ext uri="{FF2B5EF4-FFF2-40B4-BE49-F238E27FC236}">
                <a16:creationId xmlns:a16="http://schemas.microsoft.com/office/drawing/2014/main" id="{D2CD48B8-17E9-2859-FDD0-761314D9C3BE}"/>
              </a:ext>
            </a:extLst>
          </p:cNvPr>
          <p:cNvPicPr>
            <a:picLocks noChangeAspect="1"/>
          </p:cNvPicPr>
          <p:nvPr/>
        </p:nvPicPr>
        <p:blipFill>
          <a:blip r:embed="rId3"/>
          <a:stretch>
            <a:fillRect/>
          </a:stretch>
        </p:blipFill>
        <p:spPr>
          <a:xfrm>
            <a:off x="1136233" y="2925268"/>
            <a:ext cx="6298887" cy="30630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modified SQL query retrieves the names of boosters that have successfully landed on a drone ship and had a payload mass greater than 4000kg but less than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图片 1">
            <a:extLst>
              <a:ext uri="{FF2B5EF4-FFF2-40B4-BE49-F238E27FC236}">
                <a16:creationId xmlns:a16="http://schemas.microsoft.com/office/drawing/2014/main" id="{002F8458-28ED-204D-8FE6-21BA8140A74C}"/>
              </a:ext>
            </a:extLst>
          </p:cNvPr>
          <p:cNvPicPr>
            <a:picLocks noChangeAspect="1"/>
          </p:cNvPicPr>
          <p:nvPr/>
        </p:nvPicPr>
        <p:blipFill>
          <a:blip r:embed="rId3"/>
          <a:stretch>
            <a:fillRect/>
          </a:stretch>
        </p:blipFill>
        <p:spPr>
          <a:xfrm>
            <a:off x="585484" y="2738107"/>
            <a:ext cx="6934201" cy="3581243"/>
          </a:xfrm>
          <a:prstGeom prst="rect">
            <a:avLst/>
          </a:prstGeom>
        </p:spPr>
      </p:pic>
      <p:pic>
        <p:nvPicPr>
          <p:cNvPr id="3" name="图片 2">
            <a:extLst>
              <a:ext uri="{FF2B5EF4-FFF2-40B4-BE49-F238E27FC236}">
                <a16:creationId xmlns:a16="http://schemas.microsoft.com/office/drawing/2014/main" id="{54B538F8-A55B-E02D-2E1E-FF0F45E99AE1}"/>
              </a:ext>
            </a:extLst>
          </p:cNvPr>
          <p:cNvPicPr>
            <a:picLocks noChangeAspect="1"/>
          </p:cNvPicPr>
          <p:nvPr/>
        </p:nvPicPr>
        <p:blipFill>
          <a:blip r:embed="rId4"/>
          <a:stretch>
            <a:fillRect/>
          </a:stretch>
        </p:blipFill>
        <p:spPr>
          <a:xfrm>
            <a:off x="585484" y="2632292"/>
            <a:ext cx="6743700" cy="35941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lists the records showing the month names, failure landing outcomes on a drone ship, booster versions, and launch sites for the months in the year 2015, using the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 function to extract the month and year from the date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946BBAF2-C9B6-D352-BA79-1BFB381E3965}"/>
              </a:ext>
            </a:extLst>
          </p:cNvPr>
          <p:cNvPicPr>
            <a:picLocks noChangeAspect="1"/>
          </p:cNvPicPr>
          <p:nvPr/>
        </p:nvPicPr>
        <p:blipFill>
          <a:blip r:embed="rId3"/>
          <a:stretch>
            <a:fillRect/>
          </a:stretch>
        </p:blipFill>
        <p:spPr>
          <a:xfrm>
            <a:off x="1097197" y="3055130"/>
            <a:ext cx="3911600" cy="1752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09054" cy="4351338"/>
          </a:xfrm>
          <a:prstGeom prst="rect">
            <a:avLst/>
          </a:prstGeom>
        </p:spPr>
        <p:txBody>
          <a:bodyPr>
            <a:normAutofit/>
          </a:bodyPr>
          <a:lstStyle/>
          <a:p>
            <a:pPr>
              <a:spcBef>
                <a:spcPts val="1400"/>
              </a:spcBef>
            </a:pPr>
            <a:r>
              <a:rPr lang="en-US" altLang="zh-CN" sz="2000" dirty="0">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B1C5B008-DBC6-F86E-EE29-CEE128E9D48D}"/>
              </a:ext>
            </a:extLst>
          </p:cNvPr>
          <p:cNvPicPr>
            <a:picLocks noChangeAspect="1"/>
          </p:cNvPicPr>
          <p:nvPr/>
        </p:nvPicPr>
        <p:blipFill>
          <a:blip r:embed="rId3"/>
          <a:stretch>
            <a:fillRect/>
          </a:stretch>
        </p:blipFill>
        <p:spPr>
          <a:xfrm>
            <a:off x="7112937" y="1345188"/>
            <a:ext cx="3605030" cy="50820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058726"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dirty="0">
                <a:solidFill>
                  <a:schemeClr val="accent3">
                    <a:lumMod val="25000"/>
                  </a:schemeClr>
                </a:solidFill>
                <a:latin typeface="Abadi"/>
              </a:rPr>
              <a:t>We applied a combination of the WHERE clause, LIKE, AND, and BETWEEN conditions to filter the records for failed landing outcomes on a drone ship, corresponding booster versions, and launch site names specifically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图片 1">
            <a:extLst>
              <a:ext uri="{FF2B5EF4-FFF2-40B4-BE49-F238E27FC236}">
                <a16:creationId xmlns:a16="http://schemas.microsoft.com/office/drawing/2014/main" id="{72461242-E1AB-F525-585F-029E879098F0}"/>
              </a:ext>
            </a:extLst>
          </p:cNvPr>
          <p:cNvPicPr>
            <a:picLocks noChangeAspect="1"/>
          </p:cNvPicPr>
          <p:nvPr/>
        </p:nvPicPr>
        <p:blipFill>
          <a:blip r:embed="rId3"/>
          <a:stretch>
            <a:fillRect/>
          </a:stretch>
        </p:blipFill>
        <p:spPr>
          <a:xfrm>
            <a:off x="3828737" y="1825625"/>
            <a:ext cx="7772400" cy="3586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1578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where date between '2010-06-04' and '2017-03-20' order by date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图片 1">
            <a:extLst>
              <a:ext uri="{FF2B5EF4-FFF2-40B4-BE49-F238E27FC236}">
                <a16:creationId xmlns:a16="http://schemas.microsoft.com/office/drawing/2014/main" id="{C2A2D53C-34D7-92AF-71C4-CA53EA59AE09}"/>
              </a:ext>
            </a:extLst>
          </p:cNvPr>
          <p:cNvPicPr>
            <a:picLocks noChangeAspect="1"/>
          </p:cNvPicPr>
          <p:nvPr/>
        </p:nvPicPr>
        <p:blipFill>
          <a:blip r:embed="rId3"/>
          <a:stretch>
            <a:fillRect/>
          </a:stretch>
        </p:blipFill>
        <p:spPr>
          <a:xfrm>
            <a:off x="5310272" y="1144589"/>
            <a:ext cx="4515780" cy="5587707"/>
          </a:xfrm>
          <a:prstGeom prst="rect">
            <a:avLst/>
          </a:prstGeom>
        </p:spPr>
      </p:pic>
      <p:pic>
        <p:nvPicPr>
          <p:cNvPr id="6" name="图片 5">
            <a:extLst>
              <a:ext uri="{FF2B5EF4-FFF2-40B4-BE49-F238E27FC236}">
                <a16:creationId xmlns:a16="http://schemas.microsoft.com/office/drawing/2014/main" id="{914ECD60-AB7A-4AA7-ACF7-984209E12D49}"/>
              </a:ext>
            </a:extLst>
          </p:cNvPr>
          <p:cNvPicPr>
            <a:picLocks noChangeAspect="1"/>
          </p:cNvPicPr>
          <p:nvPr/>
        </p:nvPicPr>
        <p:blipFill>
          <a:blip r:embed="rId4"/>
          <a:stretch>
            <a:fillRect/>
          </a:stretch>
        </p:blipFill>
        <p:spPr>
          <a:xfrm>
            <a:off x="7277099" y="2147596"/>
            <a:ext cx="3073400" cy="45847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921049" cy="4351338"/>
          </a:xfrm>
          <a:prstGeom prst="rect">
            <a:avLst/>
          </a:prstGeom>
        </p:spPr>
        <p:txBody>
          <a:bodyPr lIns="91440" tIns="45720" rIns="91440" bIns="45720" anchor="t">
            <a:normAutofit/>
          </a:bodyPr>
          <a:lstStyle/>
          <a:p>
            <a:r>
              <a:rPr lang="en-US" dirty="0"/>
              <a:t>All launch sites are off the coast of the southern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All launch sites global map markers</a:t>
            </a:r>
          </a:p>
        </p:txBody>
      </p:sp>
      <p:pic>
        <p:nvPicPr>
          <p:cNvPr id="4" name="图片 3">
            <a:extLst>
              <a:ext uri="{FF2B5EF4-FFF2-40B4-BE49-F238E27FC236}">
                <a16:creationId xmlns:a16="http://schemas.microsoft.com/office/drawing/2014/main" id="{7649B8E7-42AF-9DDB-DA30-4136E759FB48}"/>
              </a:ext>
            </a:extLst>
          </p:cNvPr>
          <p:cNvPicPr>
            <a:picLocks noChangeAspect="1"/>
          </p:cNvPicPr>
          <p:nvPr/>
        </p:nvPicPr>
        <p:blipFill>
          <a:blip r:embed="rId3"/>
          <a:stretch>
            <a:fillRect/>
          </a:stretch>
        </p:blipFill>
        <p:spPr>
          <a:xfrm>
            <a:off x="3691059" y="1575377"/>
            <a:ext cx="7772400" cy="35034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977531"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Green is success, red is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on the map</a:t>
            </a:r>
          </a:p>
        </p:txBody>
      </p:sp>
      <p:pic>
        <p:nvPicPr>
          <p:cNvPr id="4" name="图片 3">
            <a:extLst>
              <a:ext uri="{FF2B5EF4-FFF2-40B4-BE49-F238E27FC236}">
                <a16:creationId xmlns:a16="http://schemas.microsoft.com/office/drawing/2014/main" id="{3D53AFF5-E622-F14A-4314-213D18851123}"/>
              </a:ext>
            </a:extLst>
          </p:cNvPr>
          <p:cNvPicPr>
            <a:picLocks noChangeAspect="1"/>
          </p:cNvPicPr>
          <p:nvPr/>
        </p:nvPicPr>
        <p:blipFill>
          <a:blip r:embed="rId3"/>
          <a:stretch>
            <a:fillRect/>
          </a:stretch>
        </p:blipFill>
        <p:spPr>
          <a:xfrm>
            <a:off x="4603750" y="1536700"/>
            <a:ext cx="2984500" cy="3784600"/>
          </a:xfrm>
          <a:prstGeom prst="rect">
            <a:avLst/>
          </a:prstGeom>
        </p:spPr>
      </p:pic>
      <p:pic>
        <p:nvPicPr>
          <p:cNvPr id="6" name="图片 5">
            <a:extLst>
              <a:ext uri="{FF2B5EF4-FFF2-40B4-BE49-F238E27FC236}">
                <a16:creationId xmlns:a16="http://schemas.microsoft.com/office/drawing/2014/main" id="{22FC34BF-99E7-6514-390B-6F82BE41EEF8}"/>
              </a:ext>
            </a:extLst>
          </p:cNvPr>
          <p:cNvPicPr>
            <a:picLocks noChangeAspect="1"/>
          </p:cNvPicPr>
          <p:nvPr/>
        </p:nvPicPr>
        <p:blipFill>
          <a:blip r:embed="rId4"/>
          <a:stretch>
            <a:fillRect/>
          </a:stretch>
        </p:blipFill>
        <p:spPr>
          <a:xfrm>
            <a:off x="7206926" y="1536700"/>
            <a:ext cx="2475066" cy="2013054"/>
          </a:xfrm>
          <a:prstGeom prst="rect">
            <a:avLst/>
          </a:prstGeom>
        </p:spPr>
      </p:pic>
      <p:pic>
        <p:nvPicPr>
          <p:cNvPr id="7" name="图片 6">
            <a:extLst>
              <a:ext uri="{FF2B5EF4-FFF2-40B4-BE49-F238E27FC236}">
                <a16:creationId xmlns:a16="http://schemas.microsoft.com/office/drawing/2014/main" id="{02C97C67-198C-E211-D0E9-700EC6D67763}"/>
              </a:ext>
            </a:extLst>
          </p:cNvPr>
          <p:cNvPicPr>
            <a:picLocks noChangeAspect="1"/>
          </p:cNvPicPr>
          <p:nvPr/>
        </p:nvPicPr>
        <p:blipFill>
          <a:blip r:embed="rId5"/>
          <a:stretch>
            <a:fillRect/>
          </a:stretch>
        </p:blipFill>
        <p:spPr>
          <a:xfrm>
            <a:off x="7588250" y="3181758"/>
            <a:ext cx="4153264" cy="33774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562147" cy="4314825"/>
          </a:xfrm>
          <a:prstGeom prst="rect">
            <a:avLst/>
          </a:prstGeom>
        </p:spPr>
        <p:txBody>
          <a:bodyPr lIns="91440" tIns="45720" rIns="91440" bIns="45720" anchor="t">
            <a:normAutofit/>
          </a:bodyPr>
          <a:lstStyle/>
          <a:p>
            <a:pPr>
              <a:lnSpc>
                <a:spcPct val="100000"/>
              </a:lnSpc>
              <a:spcBef>
                <a:spcPts val="1400"/>
              </a:spcBef>
            </a:pPr>
            <a:r>
              <a:rPr lang="en-US" altLang="zh-CN" sz="2400" b="0" i="0" u="none" strike="noStrike" dirty="0">
                <a:solidFill>
                  <a:srgbClr val="374151"/>
                </a:solidFill>
                <a:effectLst/>
                <a:latin typeface="Söhne"/>
              </a:rPr>
              <a:t>Launch sites are not in close proximity to railways, they are not in close proximity to highways, they are in close proximity to the coastline, and they maintain a certain distance away from cities.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Launch Site distance to landmarks</a:t>
            </a:r>
          </a:p>
        </p:txBody>
      </p:sp>
      <p:pic>
        <p:nvPicPr>
          <p:cNvPr id="2" name="图片 1">
            <a:extLst>
              <a:ext uri="{FF2B5EF4-FFF2-40B4-BE49-F238E27FC236}">
                <a16:creationId xmlns:a16="http://schemas.microsoft.com/office/drawing/2014/main" id="{062AB114-E003-1FE0-0190-1A6CCEC6D0C4}"/>
              </a:ext>
            </a:extLst>
          </p:cNvPr>
          <p:cNvPicPr>
            <a:picLocks noChangeAspect="1"/>
          </p:cNvPicPr>
          <p:nvPr/>
        </p:nvPicPr>
        <p:blipFill>
          <a:blip r:embed="rId3"/>
          <a:stretch>
            <a:fillRect/>
          </a:stretch>
        </p:blipFill>
        <p:spPr>
          <a:xfrm>
            <a:off x="5102693" y="1087699"/>
            <a:ext cx="4445000" cy="2578100"/>
          </a:xfrm>
          <a:prstGeom prst="rect">
            <a:avLst/>
          </a:prstGeom>
        </p:spPr>
      </p:pic>
      <p:pic>
        <p:nvPicPr>
          <p:cNvPr id="4" name="图片 3">
            <a:extLst>
              <a:ext uri="{FF2B5EF4-FFF2-40B4-BE49-F238E27FC236}">
                <a16:creationId xmlns:a16="http://schemas.microsoft.com/office/drawing/2014/main" id="{DEB645B8-2207-C8E0-C261-D3081F66650E}"/>
              </a:ext>
            </a:extLst>
          </p:cNvPr>
          <p:cNvPicPr>
            <a:picLocks noChangeAspect="1"/>
          </p:cNvPicPr>
          <p:nvPr/>
        </p:nvPicPr>
        <p:blipFill>
          <a:blip r:embed="rId4"/>
          <a:stretch>
            <a:fillRect/>
          </a:stretch>
        </p:blipFill>
        <p:spPr>
          <a:xfrm>
            <a:off x="4332157" y="3636164"/>
            <a:ext cx="7772400" cy="30622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内容占位符 1">
            <a:extLst>
              <a:ext uri="{FF2B5EF4-FFF2-40B4-BE49-F238E27FC236}">
                <a16:creationId xmlns:a16="http://schemas.microsoft.com/office/drawing/2014/main" id="{1465EA3D-00FD-DCEB-9813-85866B450190}"/>
              </a:ext>
            </a:extLst>
          </p:cNvPr>
          <p:cNvPicPr>
            <a:picLocks noGrp="1" noChangeAspect="1"/>
          </p:cNvPicPr>
          <p:nvPr>
            <p:ph idx="4294967295"/>
          </p:nvPr>
        </p:nvPicPr>
        <p:blipFill>
          <a:blip r:embed="rId3"/>
          <a:stretch>
            <a:fillRect/>
          </a:stretch>
        </p:blipFill>
        <p:spPr>
          <a:xfrm>
            <a:off x="3348540" y="1293555"/>
            <a:ext cx="7638537" cy="4270890"/>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of launch success count for all sites</a:t>
            </a:r>
          </a:p>
        </p:txBody>
      </p:sp>
      <p:pic>
        <p:nvPicPr>
          <p:cNvPr id="4" name="图片 3">
            <a:extLst>
              <a:ext uri="{FF2B5EF4-FFF2-40B4-BE49-F238E27FC236}">
                <a16:creationId xmlns:a16="http://schemas.microsoft.com/office/drawing/2014/main" id="{4D6F1E19-6F8A-E61F-354D-5707CD094AC0}"/>
              </a:ext>
            </a:extLst>
          </p:cNvPr>
          <p:cNvPicPr>
            <a:picLocks noChangeAspect="1"/>
          </p:cNvPicPr>
          <p:nvPr/>
        </p:nvPicPr>
        <p:blipFill>
          <a:blip r:embed="rId4"/>
          <a:stretch>
            <a:fillRect/>
          </a:stretch>
        </p:blipFill>
        <p:spPr>
          <a:xfrm>
            <a:off x="8714772" y="3841392"/>
            <a:ext cx="2272305" cy="1549299"/>
          </a:xfrm>
          <a:prstGeom prst="rect">
            <a:avLst/>
          </a:prstGeom>
        </p:spPr>
      </p:pic>
      <p:sp>
        <p:nvSpPr>
          <p:cNvPr id="6" name="文本框 5">
            <a:extLst>
              <a:ext uri="{FF2B5EF4-FFF2-40B4-BE49-F238E27FC236}">
                <a16:creationId xmlns:a16="http://schemas.microsoft.com/office/drawing/2014/main" id="{A0A418A8-F266-E8CC-C7C9-658545D59D1B}"/>
              </a:ext>
            </a:extLst>
          </p:cNvPr>
          <p:cNvSpPr txBox="1"/>
          <p:nvPr/>
        </p:nvSpPr>
        <p:spPr>
          <a:xfrm>
            <a:off x="770012" y="2279877"/>
            <a:ext cx="2578528" cy="1200329"/>
          </a:xfrm>
          <a:prstGeom prst="rect">
            <a:avLst/>
          </a:prstGeom>
          <a:noFill/>
        </p:spPr>
        <p:txBody>
          <a:bodyPr wrap="square" rtlCol="0">
            <a:spAutoFit/>
          </a:bodyPr>
          <a:lstStyle/>
          <a:p>
            <a:r>
              <a:rPr kumimoji="1" lang="en-US" altLang="zh-CN" sz="2400" dirty="0">
                <a:latin typeface="Abadi" panose="020B0604020104020204" pitchFamily="34" charset="0"/>
              </a:rPr>
              <a:t>KSC LC-39A was the most successful launch.</a:t>
            </a:r>
            <a:endParaRPr kumimoji="1" lang="zh-CN" altLang="en-US" sz="24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02647"/>
            <a:ext cx="2588721" cy="3652704"/>
          </a:xfrm>
          <a:prstGeom prst="rect">
            <a:avLst/>
          </a:prstGeom>
        </p:spPr>
        <p:txBody>
          <a:bodyPr lIns="91440" tIns="45720" rIns="91440" bIns="45720" anchor="t">
            <a:normAutofit/>
          </a:bodyPr>
          <a:lstStyle/>
          <a:p>
            <a:pPr>
              <a:lnSpc>
                <a:spcPct val="100000"/>
              </a:lnSpc>
              <a:spcBef>
                <a:spcPts val="1400"/>
              </a:spcBef>
            </a:pPr>
            <a:r>
              <a:rPr kumimoji="1" lang="en-US" altLang="zh-CN" sz="2000" dirty="0">
                <a:latin typeface="Abadi" panose="020B0604020104020204" pitchFamily="34" charset="0"/>
              </a:rPr>
              <a:t>KSC LC-39A had 76.9% success rate and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highest launch success ratio</a:t>
            </a:r>
          </a:p>
        </p:txBody>
      </p:sp>
      <p:pic>
        <p:nvPicPr>
          <p:cNvPr id="2" name="图片 1">
            <a:extLst>
              <a:ext uri="{FF2B5EF4-FFF2-40B4-BE49-F238E27FC236}">
                <a16:creationId xmlns:a16="http://schemas.microsoft.com/office/drawing/2014/main" id="{30EF5786-0294-C851-B4F5-BE4524331FD4}"/>
              </a:ext>
            </a:extLst>
          </p:cNvPr>
          <p:cNvPicPr>
            <a:picLocks noChangeAspect="1"/>
          </p:cNvPicPr>
          <p:nvPr/>
        </p:nvPicPr>
        <p:blipFill>
          <a:blip r:embed="rId3"/>
          <a:stretch>
            <a:fillRect/>
          </a:stretch>
        </p:blipFill>
        <p:spPr>
          <a:xfrm>
            <a:off x="3685572" y="1414164"/>
            <a:ext cx="7772400" cy="402967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65199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 </a:t>
            </a:r>
            <a:r>
              <a:rPr lang="en-US" sz="2200" dirty="0" err="1">
                <a:solidFill>
                  <a:schemeClr val="accent3">
                    <a:lumMod val="25000"/>
                  </a:schemeClr>
                </a:solidFill>
                <a:latin typeface="Abadi" panose="020B0604020104020204" pitchFamily="34" charset="0"/>
              </a:rPr>
              <a:t>weigted</a:t>
            </a:r>
            <a:r>
              <a:rPr lang="en-US" sz="2200" dirty="0">
                <a:solidFill>
                  <a:schemeClr val="accent3">
                    <a:lumMod val="25000"/>
                  </a:schemeClr>
                </a:solidFill>
                <a:latin typeface="Abadi" panose="020B0604020104020204" pitchFamily="34" charset="0"/>
              </a:rPr>
              <a:t> payloads are more successful than high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a:t>
            </a:r>
          </a:p>
        </p:txBody>
      </p:sp>
      <p:pic>
        <p:nvPicPr>
          <p:cNvPr id="4" name="图片 3">
            <a:extLst>
              <a:ext uri="{FF2B5EF4-FFF2-40B4-BE49-F238E27FC236}">
                <a16:creationId xmlns:a16="http://schemas.microsoft.com/office/drawing/2014/main" id="{9903CFD6-D08A-8C5C-FB47-F758DACAACFE}"/>
              </a:ext>
            </a:extLst>
          </p:cNvPr>
          <p:cNvPicPr>
            <a:picLocks noChangeAspect="1"/>
          </p:cNvPicPr>
          <p:nvPr/>
        </p:nvPicPr>
        <p:blipFill>
          <a:blip r:embed="rId3"/>
          <a:stretch>
            <a:fillRect/>
          </a:stretch>
        </p:blipFill>
        <p:spPr>
          <a:xfrm>
            <a:off x="5797608" y="1322853"/>
            <a:ext cx="3409818" cy="2023503"/>
          </a:xfrm>
          <a:prstGeom prst="rect">
            <a:avLst/>
          </a:prstGeom>
        </p:spPr>
      </p:pic>
      <p:pic>
        <p:nvPicPr>
          <p:cNvPr id="6" name="图片 5">
            <a:extLst>
              <a:ext uri="{FF2B5EF4-FFF2-40B4-BE49-F238E27FC236}">
                <a16:creationId xmlns:a16="http://schemas.microsoft.com/office/drawing/2014/main" id="{EA03CE83-D92C-2B05-6DBB-235DEE2492B9}"/>
              </a:ext>
            </a:extLst>
          </p:cNvPr>
          <p:cNvPicPr>
            <a:picLocks noChangeAspect="1"/>
          </p:cNvPicPr>
          <p:nvPr/>
        </p:nvPicPr>
        <p:blipFill>
          <a:blip r:embed="rId4"/>
          <a:stretch>
            <a:fillRect/>
          </a:stretch>
        </p:blipFill>
        <p:spPr>
          <a:xfrm>
            <a:off x="5422006" y="3452146"/>
            <a:ext cx="4112727" cy="24676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spcBef>
                <a:spcPts val="1400"/>
              </a:spcBef>
            </a:pPr>
            <a:r>
              <a:rPr lang="en-US" altLang="zh-CN" sz="2200" dirty="0">
                <a:latin typeface="Abadi" panose="020B0604020104020204" pitchFamily="34" charset="0"/>
              </a:rPr>
              <a:t>The decision SVM, Logistic </a:t>
            </a:r>
            <a:r>
              <a:rPr lang="en-US" altLang="zh-CN" sz="2200" dirty="0" err="1">
                <a:latin typeface="Abadi" panose="020B0604020104020204" pitchFamily="34" charset="0"/>
              </a:rPr>
              <a:t>Regreesion</a:t>
            </a:r>
            <a:r>
              <a:rPr lang="en-US" altLang="zh-CN" sz="2200" dirty="0">
                <a:latin typeface="Abadi" panose="020B0604020104020204" pitchFamily="34" charset="0"/>
              </a:rPr>
              <a:t> and KNN are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DB56D488-05CC-1FA3-4BF9-B29439F5DCC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6311511" y="1810651"/>
            <a:ext cx="5354638" cy="3630780"/>
          </a:xfrm>
          <a:prstGeom prst="rect">
            <a:avLst/>
          </a:prstGeom>
          <a:solidFill>
            <a:schemeClr val="bg1"/>
          </a:solidFill>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18654"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a decision tree classifier reveals its ability to differentiate and classify different classes accurately.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a:extLst>
              <a:ext uri="{FF2B5EF4-FFF2-40B4-BE49-F238E27FC236}">
                <a16:creationId xmlns:a16="http://schemas.microsoft.com/office/drawing/2014/main" id="{F575CE1C-1A6C-5F61-DF41-36EA404BF309}"/>
              </a:ext>
            </a:extLst>
          </p:cNvPr>
          <p:cNvPicPr>
            <a:picLocks noChangeAspect="1"/>
          </p:cNvPicPr>
          <p:nvPr/>
        </p:nvPicPr>
        <p:blipFill>
          <a:blip r:embed="rId3"/>
          <a:stretch>
            <a:fillRect/>
          </a:stretch>
        </p:blipFill>
        <p:spPr>
          <a:xfrm>
            <a:off x="6027811" y="2156015"/>
            <a:ext cx="3858390" cy="32332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7324"/>
            <a:ext cx="8953538"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Through the analysis, we obtained the following conclusions: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positive correlation between flight volume and success rate at the launch site, immediate flight volume exceeded, success rate exceeded.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During the period from 2013 to 2020, the rate of success has been steadily increasing.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Highest success rate for ES-L1, GEO, HEO, SSO and VLEO.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Among the existing launch sites, the KSC LC-39A has the highest launch success rate.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Finally, after comparing, we decided to present the best machine learning method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a:rPr>
              <a:t>Describe how data sets were collected. </a:t>
            </a:r>
          </a:p>
          <a:p>
            <a:pPr>
              <a:lnSpc>
                <a:spcPct val="100000"/>
              </a:lnSpc>
              <a:spcBef>
                <a:spcPts val="1400"/>
              </a:spcBef>
            </a:pPr>
            <a:r>
              <a:rPr lang="en-US" altLang="zh-CN" sz="2200" dirty="0">
                <a:solidFill>
                  <a:schemeClr val="accent3">
                    <a:lumMod val="25000"/>
                  </a:schemeClr>
                </a:solidFill>
                <a:latin typeface="Abadi"/>
              </a:rPr>
              <a:t>Request and parse the SpaceX launch data using the GET request</a:t>
            </a:r>
          </a:p>
          <a:p>
            <a:pPr>
              <a:lnSpc>
                <a:spcPct val="100000"/>
              </a:lnSpc>
              <a:spcBef>
                <a:spcPts val="1400"/>
              </a:spcBef>
            </a:pPr>
            <a:r>
              <a:rPr lang="en-US" sz="2200" dirty="0">
                <a:solidFill>
                  <a:schemeClr val="accent3">
                    <a:lumMod val="25000"/>
                  </a:schemeClr>
                </a:solidFill>
                <a:latin typeface="Abadi"/>
              </a:rPr>
              <a:t>Decode the response content as a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and turn it into a Pandas data frame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a:lnSpc>
                <a:spcPct val="100000"/>
              </a:lnSpc>
              <a:spcBef>
                <a:spcPts val="1400"/>
              </a:spcBef>
            </a:pPr>
            <a:r>
              <a:rPr lang="en-US" altLang="zh-CN" sz="2200" dirty="0">
                <a:solidFill>
                  <a:schemeClr val="accent3">
                    <a:lumMod val="25000"/>
                  </a:schemeClr>
                </a:solidFill>
                <a:latin typeface="Abadi"/>
              </a:rPr>
              <a:t>Filter the data frame only to include Falcon 9 launches</a:t>
            </a:r>
          </a:p>
          <a:p>
            <a:pPr>
              <a:lnSpc>
                <a:spcPct val="100000"/>
              </a:lnSpc>
              <a:spcBef>
                <a:spcPts val="1400"/>
              </a:spcBef>
            </a:pPr>
            <a:r>
              <a:rPr lang="en-US" altLang="zh-CN" sz="2200" dirty="0">
                <a:solidFill>
                  <a:schemeClr val="accent3">
                    <a:lumMod val="25000"/>
                  </a:schemeClr>
                </a:solidFill>
                <a:latin typeface="Abadi"/>
              </a:rPr>
              <a:t>Dealing with Missing Values</a:t>
            </a:r>
          </a:p>
          <a:p>
            <a:pPr>
              <a:lnSpc>
                <a:spcPct val="100000"/>
              </a:lnSpc>
              <a:spcBef>
                <a:spcPts val="1400"/>
              </a:spcBef>
            </a:pPr>
            <a:r>
              <a:rPr lang="en-US" altLang="zh-CN" sz="2200" dirty="0">
                <a:solidFill>
                  <a:schemeClr val="accent3">
                    <a:lumMod val="25000"/>
                  </a:schemeClr>
                </a:solidFill>
                <a:latin typeface="Abadi"/>
              </a:rPr>
              <a:t>Export it to a CSV for the next section, but to make the answers consistent, we will provide data in a pre-selected date range in the next lab.</a:t>
            </a:r>
          </a:p>
          <a:p>
            <a:pPr>
              <a:lnSpc>
                <a:spcPct val="100000"/>
              </a:lnSpc>
              <a:spcBef>
                <a:spcPts val="1400"/>
              </a:spcBef>
            </a:pPr>
            <a:r>
              <a:rPr lang="en-US" altLang="zh-CN" sz="2200" dirty="0">
                <a:solidFill>
                  <a:schemeClr val="accent3">
                    <a:lumMod val="25000"/>
                  </a:schemeClr>
                </a:solidFill>
                <a:latin typeface="Abadi"/>
              </a:rPr>
              <a:t>data_falcon9.to_csv('dataset_part_1.csv', index=False)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Autofit/>
          </a:bodyPr>
          <a:lstStyle/>
          <a:p>
            <a:pPr>
              <a:lnSpc>
                <a:spcPct val="120000"/>
              </a:lnSpc>
              <a:spcBef>
                <a:spcPts val="1400"/>
              </a:spcBef>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During this process, we use an HTTP GET request to retrieve SpaceX launch data from its API. For easier analysis, we then parse this JSON data into a structured format, such as a Python dictionary or a pandas data frame. A static response object is used for consistent results.</a:t>
            </a:r>
          </a:p>
          <a:p>
            <a:pPr>
              <a:lnSpc>
                <a:spcPct val="120000"/>
              </a:lnSpc>
              <a:spcBef>
                <a:spcPts val="1400"/>
              </a:spcBef>
            </a:pPr>
            <a:r>
              <a:rPr lang="en-US" sz="900" dirty="0">
                <a:solidFill>
                  <a:schemeClr val="accent3">
                    <a:lumMod val="25000"/>
                  </a:schemeClr>
                </a:solidFill>
                <a:latin typeface="Abadi"/>
              </a:rPr>
              <a:t>https://</a:t>
            </a:r>
            <a:r>
              <a:rPr lang="en-US" sz="900" dirty="0" err="1">
                <a:solidFill>
                  <a:schemeClr val="accent3">
                    <a:lumMod val="25000"/>
                  </a:schemeClr>
                </a:solidFill>
                <a:latin typeface="Abadi"/>
              </a:rPr>
              <a:t>github.com</a:t>
            </a:r>
            <a:r>
              <a:rPr lang="en-US" sz="900" dirty="0">
                <a:solidFill>
                  <a:schemeClr val="accent3">
                    <a:lumMod val="25000"/>
                  </a:schemeClr>
                </a:solidFill>
                <a:latin typeface="Abadi"/>
              </a:rPr>
              <a:t>/</a:t>
            </a:r>
            <a:r>
              <a:rPr lang="en-US" sz="900" dirty="0" err="1">
                <a:solidFill>
                  <a:schemeClr val="accent3">
                    <a:lumMod val="25000"/>
                  </a:schemeClr>
                </a:solidFill>
                <a:latin typeface="Abadi"/>
              </a:rPr>
              <a:t>kingfroglao</a:t>
            </a:r>
            <a:r>
              <a:rPr lang="en-US" sz="900" dirty="0">
                <a:solidFill>
                  <a:schemeClr val="accent3">
                    <a:lumMod val="25000"/>
                  </a:schemeClr>
                </a:solidFill>
                <a:latin typeface="Abadi"/>
              </a:rPr>
              <a:t>/</a:t>
            </a:r>
            <a:r>
              <a:rPr lang="en-US" sz="900" dirty="0" err="1">
                <a:solidFill>
                  <a:schemeClr val="accent3">
                    <a:lumMod val="25000"/>
                  </a:schemeClr>
                </a:solidFill>
                <a:latin typeface="Abadi"/>
              </a:rPr>
              <a:t>Coursera_IBM</a:t>
            </a:r>
            <a:r>
              <a:rPr lang="en-US" sz="900" dirty="0">
                <a:solidFill>
                  <a:schemeClr val="accent3">
                    <a:lumMod val="25000"/>
                  </a:schemeClr>
                </a:solidFill>
                <a:latin typeface="Abadi"/>
              </a:rPr>
              <a:t>-Data-Science/blob/main/Applied%20Data%20Science%20Capstone/Data%20Collection%20API%20Lab.ipynb</a:t>
            </a:r>
          </a:p>
          <a:p>
            <a:pPr>
              <a:lnSpc>
                <a:spcPct val="120000"/>
              </a:lnSpc>
              <a:spcBef>
                <a:spcPts val="1400"/>
              </a:spcBef>
            </a:pPr>
            <a:endParaRPr lang="en-US" sz="2200" dirty="0">
              <a:solidFill>
                <a:schemeClr val="accent3">
                  <a:lumMod val="25000"/>
                </a:schemeClr>
              </a:solidFill>
              <a:latin typeface="Abadi"/>
            </a:endParaRPr>
          </a:p>
          <a:p>
            <a:pPr marL="0" indent="0">
              <a:buNone/>
            </a:pP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图片 1">
            <a:extLst>
              <a:ext uri="{FF2B5EF4-FFF2-40B4-BE49-F238E27FC236}">
                <a16:creationId xmlns:a16="http://schemas.microsoft.com/office/drawing/2014/main" id="{8E5A851B-AD54-EB5E-8194-55E93E1C99D0}"/>
              </a:ext>
            </a:extLst>
          </p:cNvPr>
          <p:cNvPicPr>
            <a:picLocks noChangeAspect="1"/>
          </p:cNvPicPr>
          <p:nvPr/>
        </p:nvPicPr>
        <p:blipFill>
          <a:blip r:embed="rId3"/>
          <a:stretch>
            <a:fillRect/>
          </a:stretch>
        </p:blipFill>
        <p:spPr>
          <a:xfrm>
            <a:off x="5910262" y="2116328"/>
            <a:ext cx="5297129" cy="355879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2320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 this step, we send an HTTP GET request to the URL of the Falcon9 Launch Wiki page, which results in an HTTP response containing the HTML content of the requested page.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https://</a:t>
            </a:r>
            <a:r>
              <a:rPr lang="en-US" sz="1600" dirty="0" err="1">
                <a:solidFill>
                  <a:schemeClr val="accent3">
                    <a:lumMod val="25000"/>
                  </a:schemeClr>
                </a:solidFill>
                <a:latin typeface="Abadi" panose="020B0604020104020204" pitchFamily="34" charset="0"/>
              </a:rPr>
              <a:t>github.com</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kingfroglao</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Coursera_IBM</a:t>
            </a:r>
            <a:r>
              <a:rPr lang="en-US" sz="1600" dirty="0">
                <a:solidFill>
                  <a:schemeClr val="accent3">
                    <a:lumMod val="25000"/>
                  </a:schemeClr>
                </a:solidFill>
                <a:latin typeface="Abadi" panose="020B0604020104020204" pitchFamily="34" charset="0"/>
              </a:rPr>
              <a:t>-Data-Science/blob/main/Applied%20Data%20Science%20Capstone/Data%20Collection%20with%20Web%20Scraping%20lab.ipynb</a:t>
            </a:r>
            <a:endParaRPr lang="en-US" sz="16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图片 4">
            <a:extLst>
              <a:ext uri="{FF2B5EF4-FFF2-40B4-BE49-F238E27FC236}">
                <a16:creationId xmlns:a16="http://schemas.microsoft.com/office/drawing/2014/main" id="{FDB1B943-21BF-1DF3-0413-4E8C58D2F43B}"/>
              </a:ext>
            </a:extLst>
          </p:cNvPr>
          <p:cNvPicPr>
            <a:picLocks noChangeAspect="1"/>
          </p:cNvPicPr>
          <p:nvPr/>
        </p:nvPicPr>
        <p:blipFill>
          <a:blip r:embed="rId3"/>
          <a:stretch>
            <a:fillRect/>
          </a:stretch>
        </p:blipFill>
        <p:spPr>
          <a:xfrm>
            <a:off x="5237813" y="1818698"/>
            <a:ext cx="6460929"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472</TotalTime>
  <Words>2006</Words>
  <Application>Microsoft Macintosh PowerPoint</Application>
  <PresentationFormat>宽屏</PresentationFormat>
  <Paragraphs>206</Paragraphs>
  <Slides>46</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-apple-system</vt:lpstr>
      <vt:lpstr>IBM Plex Mono Text</vt:lpstr>
      <vt:lpstr>Söhne</vt:lpstr>
      <vt:lpstr>var(--jp-content-font-family)</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Xuanzhen Lao</cp:lastModifiedBy>
  <cp:revision>200</cp:revision>
  <dcterms:created xsi:type="dcterms:W3CDTF">2021-04-29T18:58:34Z</dcterms:created>
  <dcterms:modified xsi:type="dcterms:W3CDTF">2023-07-05T02:19:22Z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